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9" r:id="rId2"/>
    <p:sldId id="291" r:id="rId3"/>
    <p:sldId id="292" r:id="rId4"/>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5" d="100"/>
          <a:sy n="85" d="100"/>
        </p:scale>
        <p:origin x="590" y="-3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4145190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2032826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26172696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4141221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 편집</a:t>
            </a:r>
          </a:p>
        </p:txBody>
      </p:sp>
      <p:sp>
        <p:nvSpPr>
          <p:cNvPr id="4" name="날짜 개체 틀 3"/>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4147880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838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6172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1666366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4" name="내용 개체 틀 3"/>
          <p:cNvSpPr>
            <a:spLocks noGrp="1"/>
          </p:cNvSpPr>
          <p:nvPr>
            <p:ph sz="half" idx="2"/>
          </p:nvPr>
        </p:nvSpPr>
        <p:spPr>
          <a:xfrm>
            <a:off x="839788" y="2505075"/>
            <a:ext cx="5157787"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448117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3476992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35326045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날짜 개체 틀 4"/>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2085664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날짜 개체 틀 4"/>
          <p:cNvSpPr>
            <a:spLocks noGrp="1"/>
          </p:cNvSpPr>
          <p:nvPr>
            <p:ph type="dt" sz="half" idx="10"/>
          </p:nvPr>
        </p:nvSpPr>
        <p:spPr/>
        <p:txBody>
          <a:bodyPr/>
          <a:lstStyle/>
          <a:p>
            <a:fld id="{4BD6FA79-9422-4898-9409-A9D7F31A569B}" type="datetimeFigureOut">
              <a:rPr lang="ko-KR" altLang="en-US" smtClean="0"/>
              <a:t>2020-05-06</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2490266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D6FA79-9422-4898-9409-A9D7F31A569B}" type="datetimeFigureOut">
              <a:rPr lang="ko-KR" altLang="en-US" smtClean="0"/>
              <a:t>2020-05-06</a:t>
            </a:fld>
            <a:endParaRPr lang="ko-KR" alt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F532A6-4C6A-4E81-8643-B38AB7B613DB}" type="slidenum">
              <a:rPr lang="ko-KR" altLang="en-US" smtClean="0"/>
              <a:t>‹#›</a:t>
            </a:fld>
            <a:endParaRPr lang="ko-KR" altLang="en-US"/>
          </a:p>
        </p:txBody>
      </p:sp>
    </p:spTree>
    <p:extLst>
      <p:ext uri="{BB962C8B-B14F-4D97-AF65-F5344CB8AC3E}">
        <p14:creationId xmlns:p14="http://schemas.microsoft.com/office/powerpoint/2010/main" val="12591175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hyperlink" Target="https://hwi0910.tistory.com/1"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238125" y="-123824"/>
            <a:ext cx="13087350" cy="790574"/>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직사각형 4"/>
          <p:cNvSpPr/>
          <p:nvPr/>
        </p:nvSpPr>
        <p:spPr>
          <a:xfrm>
            <a:off x="-171450" y="733425"/>
            <a:ext cx="12706350" cy="114300"/>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238125" y="6677025"/>
            <a:ext cx="13087350" cy="409575"/>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171450" y="6524625"/>
            <a:ext cx="12706350" cy="114300"/>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TextBox 7"/>
          <p:cNvSpPr txBox="1"/>
          <p:nvPr/>
        </p:nvSpPr>
        <p:spPr>
          <a:xfrm>
            <a:off x="-238125" y="0"/>
            <a:ext cx="13087349" cy="523220"/>
          </a:xfrm>
          <a:prstGeom prst="rect">
            <a:avLst/>
          </a:prstGeom>
          <a:noFill/>
        </p:spPr>
        <p:txBody>
          <a:bodyPr wrap="square" rtlCol="0">
            <a:spAutoFit/>
          </a:bodyPr>
          <a:lstStyle/>
          <a:p>
            <a:pPr algn="ctr"/>
            <a:r>
              <a:rPr lang="en-US" altLang="ko-KR" sz="2800" b="1" dirty="0">
                <a:solidFill>
                  <a:schemeClr val="bg1"/>
                </a:solidFill>
                <a:latin typeface="08서울남산체 B" panose="02020603020101020101" pitchFamily="18" charset="-127"/>
                <a:ea typeface="08서울남산체 B" panose="02020603020101020101" pitchFamily="18" charset="-127"/>
              </a:rPr>
              <a:t>MOTIVATION &amp; IDEA</a:t>
            </a:r>
            <a:endParaRPr lang="ko-KR" altLang="en-US" sz="2800" b="1" dirty="0">
              <a:solidFill>
                <a:schemeClr val="bg1"/>
              </a:solidFill>
              <a:latin typeface="08서울남산체 B" panose="02020603020101020101" pitchFamily="18" charset="-127"/>
              <a:ea typeface="08서울남산체 B" panose="02020603020101020101" pitchFamily="18" charset="-127"/>
            </a:endParaRPr>
          </a:p>
        </p:txBody>
      </p:sp>
      <p:pic>
        <p:nvPicPr>
          <p:cNvPr id="9" name="그림 8">
            <a:extLst>
              <a:ext uri="{FF2B5EF4-FFF2-40B4-BE49-F238E27FC236}">
                <a16:creationId xmlns:a16="http://schemas.microsoft.com/office/drawing/2014/main" id="{6608D7B2-1C42-4492-8E11-3392ABBD3C99}"/>
              </a:ext>
            </a:extLst>
          </p:cNvPr>
          <p:cNvPicPr>
            <a:picLocks noChangeAspect="1"/>
          </p:cNvPicPr>
          <p:nvPr/>
        </p:nvPicPr>
        <p:blipFill>
          <a:blip r:embed="rId2"/>
          <a:stretch>
            <a:fillRect/>
          </a:stretch>
        </p:blipFill>
        <p:spPr>
          <a:xfrm>
            <a:off x="622140" y="2432205"/>
            <a:ext cx="3254871" cy="2823098"/>
          </a:xfrm>
          <a:prstGeom prst="rect">
            <a:avLst/>
          </a:prstGeom>
        </p:spPr>
      </p:pic>
      <p:pic>
        <p:nvPicPr>
          <p:cNvPr id="3" name="그림 2">
            <a:extLst>
              <a:ext uri="{FF2B5EF4-FFF2-40B4-BE49-F238E27FC236}">
                <a16:creationId xmlns:a16="http://schemas.microsoft.com/office/drawing/2014/main" id="{4EA15C89-5583-4121-85D9-119F3C81616F}"/>
              </a:ext>
            </a:extLst>
          </p:cNvPr>
          <p:cNvPicPr>
            <a:picLocks noChangeAspect="1"/>
          </p:cNvPicPr>
          <p:nvPr/>
        </p:nvPicPr>
        <p:blipFill>
          <a:blip r:embed="rId3"/>
          <a:stretch>
            <a:fillRect/>
          </a:stretch>
        </p:blipFill>
        <p:spPr>
          <a:xfrm>
            <a:off x="3179231" y="2403347"/>
            <a:ext cx="4965433" cy="2880044"/>
          </a:xfrm>
          <a:prstGeom prst="rect">
            <a:avLst/>
          </a:prstGeom>
        </p:spPr>
      </p:pic>
      <p:sp>
        <p:nvSpPr>
          <p:cNvPr id="10" name="TextBox 9">
            <a:extLst>
              <a:ext uri="{FF2B5EF4-FFF2-40B4-BE49-F238E27FC236}">
                <a16:creationId xmlns:a16="http://schemas.microsoft.com/office/drawing/2014/main" id="{E2649579-8F15-47E7-99CF-C7D7D8ED3FB5}"/>
              </a:ext>
            </a:extLst>
          </p:cNvPr>
          <p:cNvSpPr txBox="1"/>
          <p:nvPr/>
        </p:nvSpPr>
        <p:spPr>
          <a:xfrm>
            <a:off x="340660" y="1072585"/>
            <a:ext cx="11725836" cy="1292662"/>
          </a:xfrm>
          <a:prstGeom prst="rect">
            <a:avLst/>
          </a:prstGeom>
          <a:noFill/>
        </p:spPr>
        <p:txBody>
          <a:bodyPr wrap="square" rtlCol="0">
            <a:spAutoFit/>
          </a:bodyPr>
          <a:lstStyle/>
          <a:p>
            <a:pPr marL="285750" indent="-285750">
              <a:buFont typeface="Arial" panose="020B0604020202020204" pitchFamily="34" charset="0"/>
              <a:buChar char="•"/>
            </a:pPr>
            <a:r>
              <a:rPr lang="en-US" altLang="ko-KR" sz="2400" dirty="0">
                <a:ea typeface="08서울남산체 B" panose="02020603020101020101"/>
              </a:rPr>
              <a:t>Motivation</a:t>
            </a:r>
            <a:r>
              <a:rPr lang="en-US" altLang="ko-KR" dirty="0">
                <a:ea typeface="08서울남산체 B" panose="02020603020101020101"/>
              </a:rPr>
              <a:t> </a:t>
            </a:r>
          </a:p>
          <a:p>
            <a:pPr marL="742950" lvl="1" indent="-285750">
              <a:buFont typeface="Wingdings" panose="05000000000000000000" pitchFamily="2" charset="2"/>
              <a:buChar char="Ø"/>
            </a:pPr>
            <a:r>
              <a:rPr lang="en-US" altLang="ko-KR" dirty="0"/>
              <a:t>Many people are interested in new restaurants and new foods and try to go before they become famous.</a:t>
            </a:r>
            <a:r>
              <a:rPr lang="en-US" altLang="ko-KR" dirty="0">
                <a:ea typeface="08서울남산체 B" panose="02020603020101020101"/>
              </a:rPr>
              <a:t> For example, “</a:t>
            </a:r>
            <a:r>
              <a:rPr lang="ko-KR" altLang="en-US" dirty="0">
                <a:ea typeface="08서울남산체 B" panose="02020603020101020101"/>
              </a:rPr>
              <a:t>골목식당 </a:t>
            </a:r>
            <a:r>
              <a:rPr lang="ko-KR" altLang="en-US" dirty="0" err="1">
                <a:ea typeface="08서울남산체 B" panose="02020603020101020101"/>
              </a:rPr>
              <a:t>미리투어</a:t>
            </a:r>
            <a:r>
              <a:rPr lang="en-US" altLang="ko-KR" dirty="0">
                <a:ea typeface="08서울남산체 B" panose="02020603020101020101"/>
              </a:rPr>
              <a:t>“ , New menu review contents at “</a:t>
            </a:r>
            <a:r>
              <a:rPr lang="en-US" altLang="ko-KR" dirty="0" err="1">
                <a:ea typeface="08서울남산체 B" panose="02020603020101020101"/>
              </a:rPr>
              <a:t>Youtube</a:t>
            </a:r>
            <a:r>
              <a:rPr lang="en-US" altLang="ko-KR" dirty="0">
                <a:ea typeface="08서울남산체 B" panose="02020603020101020101"/>
              </a:rPr>
              <a:t>” , Hash-tag at </a:t>
            </a:r>
            <a:r>
              <a:rPr lang="en-US" altLang="ko-KR" dirty="0" err="1">
                <a:ea typeface="08서울남산체 B" panose="02020603020101020101"/>
              </a:rPr>
              <a:t>Instargram</a:t>
            </a:r>
            <a:r>
              <a:rPr lang="en-US" altLang="ko-KR" dirty="0">
                <a:ea typeface="08서울남산체 B" panose="02020603020101020101"/>
              </a:rPr>
              <a:t> related new restaurant and café.</a:t>
            </a:r>
            <a:endParaRPr lang="ko-KR" altLang="en-US" dirty="0">
              <a:ea typeface="08서울남산체 B" panose="02020603020101020101"/>
            </a:endParaRPr>
          </a:p>
        </p:txBody>
      </p:sp>
      <p:pic>
        <p:nvPicPr>
          <p:cNvPr id="11" name="그림 10">
            <a:extLst>
              <a:ext uri="{FF2B5EF4-FFF2-40B4-BE49-F238E27FC236}">
                <a16:creationId xmlns:a16="http://schemas.microsoft.com/office/drawing/2014/main" id="{67F2570A-97CD-4C57-B768-F74E4D00A64D}"/>
              </a:ext>
            </a:extLst>
          </p:cNvPr>
          <p:cNvPicPr>
            <a:picLocks noChangeAspect="1"/>
          </p:cNvPicPr>
          <p:nvPr/>
        </p:nvPicPr>
        <p:blipFill>
          <a:blip r:embed="rId4"/>
          <a:stretch>
            <a:fillRect/>
          </a:stretch>
        </p:blipFill>
        <p:spPr>
          <a:xfrm>
            <a:off x="6972713" y="2450500"/>
            <a:ext cx="3820789" cy="2823098"/>
          </a:xfrm>
          <a:prstGeom prst="rect">
            <a:avLst/>
          </a:prstGeom>
        </p:spPr>
      </p:pic>
      <p:pic>
        <p:nvPicPr>
          <p:cNvPr id="13" name="그림 12">
            <a:extLst>
              <a:ext uri="{FF2B5EF4-FFF2-40B4-BE49-F238E27FC236}">
                <a16:creationId xmlns:a16="http://schemas.microsoft.com/office/drawing/2014/main" id="{F2AAFB29-A1A2-4AEB-8AB9-3FAB020AF1B0}"/>
              </a:ext>
            </a:extLst>
          </p:cNvPr>
          <p:cNvPicPr>
            <a:picLocks noChangeAspect="1"/>
          </p:cNvPicPr>
          <p:nvPr/>
        </p:nvPicPr>
        <p:blipFill rotWithShape="1">
          <a:blip r:embed="rId5"/>
          <a:srcRect r="37897"/>
          <a:stretch/>
        </p:blipFill>
        <p:spPr>
          <a:xfrm>
            <a:off x="8951653" y="2425870"/>
            <a:ext cx="2473747" cy="2823098"/>
          </a:xfrm>
          <a:prstGeom prst="rect">
            <a:avLst/>
          </a:prstGeom>
        </p:spPr>
      </p:pic>
      <p:sp>
        <p:nvSpPr>
          <p:cNvPr id="18" name="TextBox 17">
            <a:extLst>
              <a:ext uri="{FF2B5EF4-FFF2-40B4-BE49-F238E27FC236}">
                <a16:creationId xmlns:a16="http://schemas.microsoft.com/office/drawing/2014/main" id="{36FE762E-2F09-4702-946B-EF2DE0A8D35E}"/>
              </a:ext>
            </a:extLst>
          </p:cNvPr>
          <p:cNvSpPr txBox="1"/>
          <p:nvPr/>
        </p:nvSpPr>
        <p:spPr>
          <a:xfrm>
            <a:off x="340659" y="5432609"/>
            <a:ext cx="11851341" cy="1569660"/>
          </a:xfrm>
          <a:prstGeom prst="rect">
            <a:avLst/>
          </a:prstGeom>
          <a:noFill/>
        </p:spPr>
        <p:txBody>
          <a:bodyPr wrap="square" rtlCol="0">
            <a:spAutoFit/>
          </a:bodyPr>
          <a:lstStyle/>
          <a:p>
            <a:pPr marL="285750" indent="-285750">
              <a:buFont typeface="Arial" panose="020B0604020202020204" pitchFamily="34" charset="0"/>
              <a:buChar char="•"/>
            </a:pPr>
            <a:r>
              <a:rPr lang="en-US" altLang="ko-KR" sz="2400" dirty="0"/>
              <a:t>Idea</a:t>
            </a:r>
            <a:r>
              <a:rPr lang="en-US" altLang="ko-KR" dirty="0"/>
              <a:t> </a:t>
            </a:r>
          </a:p>
          <a:p>
            <a:r>
              <a:rPr lang="en-US" altLang="ko-KR" dirty="0"/>
              <a:t>Develop a new app that shows shops recently opened or will broadcast aim to people want to go before others. And when reviews of new restaurants are piled up, we take the data and make a list of restaurants app.</a:t>
            </a:r>
          </a:p>
          <a:p>
            <a:br>
              <a:rPr lang="en-US" altLang="ko-KR" dirty="0"/>
            </a:br>
            <a:endParaRPr lang="ko-KR" altLang="en-US" dirty="0"/>
          </a:p>
        </p:txBody>
      </p:sp>
    </p:spTree>
    <p:extLst>
      <p:ext uri="{BB962C8B-B14F-4D97-AF65-F5344CB8AC3E}">
        <p14:creationId xmlns:p14="http://schemas.microsoft.com/office/powerpoint/2010/main" val="201197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238125" y="-123824"/>
            <a:ext cx="13087350" cy="790574"/>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직사각형 4"/>
          <p:cNvSpPr/>
          <p:nvPr/>
        </p:nvSpPr>
        <p:spPr>
          <a:xfrm>
            <a:off x="-171450" y="733425"/>
            <a:ext cx="12706350" cy="114300"/>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238125" y="6677025"/>
            <a:ext cx="13087350" cy="409575"/>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171450" y="6524625"/>
            <a:ext cx="12706350" cy="114300"/>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TextBox 7"/>
          <p:cNvSpPr txBox="1"/>
          <p:nvPr/>
        </p:nvSpPr>
        <p:spPr>
          <a:xfrm>
            <a:off x="-238125" y="0"/>
            <a:ext cx="13087349" cy="523220"/>
          </a:xfrm>
          <a:prstGeom prst="rect">
            <a:avLst/>
          </a:prstGeom>
          <a:noFill/>
        </p:spPr>
        <p:txBody>
          <a:bodyPr wrap="square" rtlCol="0">
            <a:spAutoFit/>
          </a:bodyPr>
          <a:lstStyle/>
          <a:p>
            <a:pPr algn="ctr"/>
            <a:r>
              <a:rPr lang="en-US" altLang="ko-KR" sz="2800" b="1" dirty="0">
                <a:solidFill>
                  <a:schemeClr val="bg1"/>
                </a:solidFill>
                <a:latin typeface="08서울남산체 B" panose="02020603020101020101" pitchFamily="18" charset="-127"/>
                <a:ea typeface="08서울남산체 B" panose="02020603020101020101" pitchFamily="18" charset="-127"/>
              </a:rPr>
              <a:t>IMPLEMENTATION-PLAN &amp; BUSINESS-MODEL </a:t>
            </a:r>
            <a:endParaRPr lang="ko-KR" altLang="en-US" sz="2800" b="1" dirty="0">
              <a:solidFill>
                <a:schemeClr val="bg1"/>
              </a:solidFill>
              <a:latin typeface="08서울남산체 B" panose="02020603020101020101" pitchFamily="18" charset="-127"/>
              <a:ea typeface="08서울남산체 B" panose="02020603020101020101" pitchFamily="18" charset="-127"/>
            </a:endParaRPr>
          </a:p>
        </p:txBody>
      </p:sp>
      <p:sp>
        <p:nvSpPr>
          <p:cNvPr id="10" name="TextBox 9">
            <a:extLst>
              <a:ext uri="{FF2B5EF4-FFF2-40B4-BE49-F238E27FC236}">
                <a16:creationId xmlns:a16="http://schemas.microsoft.com/office/drawing/2014/main" id="{E2649579-8F15-47E7-99CF-C7D7D8ED3FB5}"/>
              </a:ext>
            </a:extLst>
          </p:cNvPr>
          <p:cNvSpPr txBox="1"/>
          <p:nvPr/>
        </p:nvSpPr>
        <p:spPr>
          <a:xfrm>
            <a:off x="340660" y="1072585"/>
            <a:ext cx="6490446" cy="2400657"/>
          </a:xfrm>
          <a:prstGeom prst="rect">
            <a:avLst/>
          </a:prstGeom>
          <a:noFill/>
        </p:spPr>
        <p:txBody>
          <a:bodyPr wrap="square" rtlCol="0">
            <a:spAutoFit/>
          </a:bodyPr>
          <a:lstStyle/>
          <a:p>
            <a:pPr marL="285750" indent="-285750">
              <a:buFont typeface="Arial" panose="020B0604020202020204" pitchFamily="34" charset="0"/>
              <a:buChar char="•"/>
            </a:pPr>
            <a:r>
              <a:rPr lang="en-US" altLang="ko-KR" sz="2400" dirty="0">
                <a:ea typeface="08서울남산체 B" panose="02020603020101020101"/>
              </a:rPr>
              <a:t>Implementation plan</a:t>
            </a:r>
            <a:r>
              <a:rPr lang="en-US" altLang="ko-KR" dirty="0">
                <a:ea typeface="08서울남산체 B" panose="02020603020101020101"/>
              </a:rPr>
              <a:t> </a:t>
            </a:r>
          </a:p>
          <a:p>
            <a:pPr marL="285750" indent="-285750">
              <a:buFont typeface="Arial" panose="020B0604020202020204" pitchFamily="34" charset="0"/>
              <a:buChar char="•"/>
            </a:pPr>
            <a:endParaRPr lang="en-US" altLang="ko-KR" dirty="0">
              <a:ea typeface="08서울남산체 B" panose="02020603020101020101"/>
            </a:endParaRPr>
          </a:p>
          <a:p>
            <a:pPr marL="742950" lvl="1" indent="-285750">
              <a:buFont typeface="Wingdings" panose="05000000000000000000" pitchFamily="2" charset="2"/>
              <a:buChar char="Ø"/>
            </a:pPr>
            <a:r>
              <a:rPr lang="en-US" altLang="ko-KR" dirty="0"/>
              <a:t>To continue uploading newly opened restaurants and cafes, I will receive a list of new stores using the NAVER </a:t>
            </a:r>
            <a:r>
              <a:rPr lang="en-US" altLang="ko-KR" dirty="0" err="1"/>
              <a:t>SmartPlace</a:t>
            </a:r>
            <a:r>
              <a:rPr lang="en-US" altLang="ko-KR" dirty="0"/>
              <a:t> API. And I’m going to collect new store reviews and build an algorithm that shows gourmet food like a ‘Mango-plate’ and makes it look good to users, “separate showing new store.”</a:t>
            </a:r>
            <a:endParaRPr lang="ko-KR" altLang="en-US" dirty="0"/>
          </a:p>
        </p:txBody>
      </p:sp>
      <p:pic>
        <p:nvPicPr>
          <p:cNvPr id="14" name="Picture 4">
            <a:extLst>
              <a:ext uri="{FF2B5EF4-FFF2-40B4-BE49-F238E27FC236}">
                <a16:creationId xmlns:a16="http://schemas.microsoft.com/office/drawing/2014/main" id="{47A87540-1D31-48CC-A5B7-00D2CC7986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1619"/>
          <a:stretch/>
        </p:blipFill>
        <p:spPr bwMode="auto">
          <a:xfrm>
            <a:off x="6864286" y="1123078"/>
            <a:ext cx="3917576" cy="296853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새로오픈">
            <a:extLst>
              <a:ext uri="{FF2B5EF4-FFF2-40B4-BE49-F238E27FC236}">
                <a16:creationId xmlns:a16="http://schemas.microsoft.com/office/drawing/2014/main" id="{93BDA02E-568B-43E5-88ED-EE3E5490243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316"/>
          <a:stretch/>
        </p:blipFill>
        <p:spPr bwMode="auto">
          <a:xfrm>
            <a:off x="10862544" y="1123078"/>
            <a:ext cx="1078443" cy="308137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9FB05D6-8651-4124-9529-55ECBAC677BB}"/>
              </a:ext>
            </a:extLst>
          </p:cNvPr>
          <p:cNvSpPr txBox="1"/>
          <p:nvPr/>
        </p:nvSpPr>
        <p:spPr>
          <a:xfrm>
            <a:off x="6684988" y="4010927"/>
            <a:ext cx="5755341" cy="276999"/>
          </a:xfrm>
          <a:prstGeom prst="rect">
            <a:avLst/>
          </a:prstGeom>
          <a:noFill/>
        </p:spPr>
        <p:txBody>
          <a:bodyPr wrap="square" rtlCol="0">
            <a:spAutoFit/>
          </a:bodyPr>
          <a:lstStyle/>
          <a:p>
            <a:pPr algn="ctr"/>
            <a:r>
              <a:rPr lang="en-US" altLang="ko-KR" sz="1200" dirty="0" err="1"/>
              <a:t>Sources:</a:t>
            </a:r>
            <a:r>
              <a:rPr lang="en-US" altLang="ko-KR" sz="1200" dirty="0" err="1">
                <a:hlinkClick r:id="rId4"/>
              </a:rPr>
              <a:t>https</a:t>
            </a:r>
            <a:r>
              <a:rPr lang="en-US" altLang="ko-KR" sz="1200" dirty="0">
                <a:hlinkClick r:id="rId4"/>
              </a:rPr>
              <a:t>://hwi0910.tistory.com/1</a:t>
            </a:r>
            <a:endParaRPr lang="ko-KR" altLang="en-US" sz="1200" dirty="0"/>
          </a:p>
        </p:txBody>
      </p:sp>
      <p:sp>
        <p:nvSpPr>
          <p:cNvPr id="17" name="TextBox 16">
            <a:extLst>
              <a:ext uri="{FF2B5EF4-FFF2-40B4-BE49-F238E27FC236}">
                <a16:creationId xmlns:a16="http://schemas.microsoft.com/office/drawing/2014/main" id="{B8EA9219-2EB2-4608-9687-981F90337AE6}"/>
              </a:ext>
            </a:extLst>
          </p:cNvPr>
          <p:cNvSpPr txBox="1"/>
          <p:nvPr/>
        </p:nvSpPr>
        <p:spPr>
          <a:xfrm>
            <a:off x="340659" y="3568470"/>
            <a:ext cx="7283727" cy="2677656"/>
          </a:xfrm>
          <a:prstGeom prst="rect">
            <a:avLst/>
          </a:prstGeom>
          <a:noFill/>
        </p:spPr>
        <p:txBody>
          <a:bodyPr wrap="square" rtlCol="0">
            <a:spAutoFit/>
          </a:bodyPr>
          <a:lstStyle/>
          <a:p>
            <a:pPr marL="285750" indent="-285750">
              <a:buFont typeface="Arial" panose="020B0604020202020204" pitchFamily="34" charset="0"/>
              <a:buChar char="•"/>
            </a:pPr>
            <a:r>
              <a:rPr lang="en-US" altLang="ko-KR" sz="2400" dirty="0">
                <a:ea typeface="08서울남산체 B" panose="02020603020101020101"/>
              </a:rPr>
              <a:t>Business Model</a:t>
            </a:r>
            <a:endParaRPr lang="en-US" altLang="ko-KR" dirty="0">
              <a:ea typeface="08서울남산체 B" panose="02020603020101020101"/>
            </a:endParaRPr>
          </a:p>
          <a:p>
            <a:pPr marL="285750" indent="-285750">
              <a:buFont typeface="Arial" panose="020B0604020202020204" pitchFamily="34" charset="0"/>
              <a:buChar char="•"/>
            </a:pPr>
            <a:endParaRPr lang="en-US" altLang="ko-KR" dirty="0">
              <a:ea typeface="08서울남산체 B" panose="02020603020101020101"/>
            </a:endParaRPr>
          </a:p>
          <a:p>
            <a:pPr marL="742950" lvl="1" indent="-285750">
              <a:buFont typeface="Wingdings" panose="05000000000000000000" pitchFamily="2" charset="2"/>
              <a:buChar char="Ø"/>
            </a:pPr>
            <a:r>
              <a:rPr lang="en-US" altLang="ko-KR" dirty="0"/>
              <a:t>If service users increase to a certain extent and reviews begin to accumulate, </a:t>
            </a:r>
          </a:p>
          <a:p>
            <a:pPr marL="1257300" lvl="2" indent="-342900">
              <a:buFont typeface="+mj-lt"/>
              <a:buAutoNum type="arabicPeriod"/>
            </a:pPr>
            <a:r>
              <a:rPr lang="en-US" altLang="ko-KR" dirty="0"/>
              <a:t>Stores that pay advertising fees such as ‘Ultra Call’ of the ‘</a:t>
            </a:r>
            <a:r>
              <a:rPr lang="ko-KR" altLang="en-US" dirty="0"/>
              <a:t>배달의 민족</a:t>
            </a:r>
            <a:r>
              <a:rPr lang="en-US" altLang="ko-KR" dirty="0"/>
              <a:t>’ will benefit from increased exposure rates and extended exposure periods.</a:t>
            </a:r>
          </a:p>
          <a:p>
            <a:pPr marL="1257300" lvl="2" indent="-342900">
              <a:buFont typeface="+mj-lt"/>
              <a:buAutoNum type="arabicPeriod"/>
            </a:pPr>
            <a:r>
              <a:rPr lang="en-US" altLang="ko-KR" dirty="0"/>
              <a:t>A beauty store existing in NAVER API like ‘</a:t>
            </a:r>
            <a:r>
              <a:rPr lang="en-US" altLang="ko-KR" dirty="0" err="1"/>
              <a:t>Kakao</a:t>
            </a:r>
            <a:r>
              <a:rPr lang="en-US" altLang="ko-KR" dirty="0"/>
              <a:t>-hair’ is managed to receive advertising expenses. </a:t>
            </a:r>
            <a:endParaRPr lang="ko-KR" altLang="en-US" dirty="0">
              <a:ea typeface="08서울남산체 B" panose="02020603020101020101"/>
            </a:endParaRPr>
          </a:p>
        </p:txBody>
      </p:sp>
      <p:pic>
        <p:nvPicPr>
          <p:cNvPr id="16" name="그림 15">
            <a:extLst>
              <a:ext uri="{FF2B5EF4-FFF2-40B4-BE49-F238E27FC236}">
                <a16:creationId xmlns:a16="http://schemas.microsoft.com/office/drawing/2014/main" id="{3A5D5DB1-1E17-4555-B02A-C6FCBE515E9E}"/>
              </a:ext>
            </a:extLst>
          </p:cNvPr>
          <p:cNvPicPr>
            <a:picLocks noChangeAspect="1"/>
          </p:cNvPicPr>
          <p:nvPr/>
        </p:nvPicPr>
        <p:blipFill>
          <a:blip r:embed="rId5"/>
          <a:stretch>
            <a:fillRect/>
          </a:stretch>
        </p:blipFill>
        <p:spPr>
          <a:xfrm>
            <a:off x="8049326" y="4404579"/>
            <a:ext cx="3026664" cy="1947941"/>
          </a:xfrm>
          <a:prstGeom prst="rect">
            <a:avLst/>
          </a:prstGeom>
        </p:spPr>
      </p:pic>
      <p:sp>
        <p:nvSpPr>
          <p:cNvPr id="21" name="타원 20">
            <a:extLst>
              <a:ext uri="{FF2B5EF4-FFF2-40B4-BE49-F238E27FC236}">
                <a16:creationId xmlns:a16="http://schemas.microsoft.com/office/drawing/2014/main" id="{31AEC595-84B5-4BE6-A112-17B251D653E6}"/>
              </a:ext>
            </a:extLst>
          </p:cNvPr>
          <p:cNvSpPr/>
          <p:nvPr/>
        </p:nvSpPr>
        <p:spPr>
          <a:xfrm>
            <a:off x="9197788" y="6200120"/>
            <a:ext cx="815788" cy="12819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22">
            <a:extLst>
              <a:ext uri="{FF2B5EF4-FFF2-40B4-BE49-F238E27FC236}">
                <a16:creationId xmlns:a16="http://schemas.microsoft.com/office/drawing/2014/main" id="{286A1056-71AB-4763-9792-E6CE78755E4F}"/>
              </a:ext>
            </a:extLst>
          </p:cNvPr>
          <p:cNvSpPr/>
          <p:nvPr/>
        </p:nvSpPr>
        <p:spPr>
          <a:xfrm>
            <a:off x="9269506" y="5163671"/>
            <a:ext cx="1120588" cy="20618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24">
            <a:extLst>
              <a:ext uri="{FF2B5EF4-FFF2-40B4-BE49-F238E27FC236}">
                <a16:creationId xmlns:a16="http://schemas.microsoft.com/office/drawing/2014/main" id="{1AB1D354-1B09-4807-9968-A21267D9566A}"/>
              </a:ext>
            </a:extLst>
          </p:cNvPr>
          <p:cNvSpPr/>
          <p:nvPr/>
        </p:nvSpPr>
        <p:spPr>
          <a:xfrm>
            <a:off x="8310282" y="4715685"/>
            <a:ext cx="1048871" cy="20618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58259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238125" y="-123824"/>
            <a:ext cx="13087350" cy="790574"/>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직사각형 4"/>
          <p:cNvSpPr/>
          <p:nvPr/>
        </p:nvSpPr>
        <p:spPr>
          <a:xfrm>
            <a:off x="-171450" y="733425"/>
            <a:ext cx="12706350" cy="114300"/>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238125" y="6677025"/>
            <a:ext cx="13087350" cy="409575"/>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171450" y="6524625"/>
            <a:ext cx="12706350" cy="114300"/>
          </a:xfrm>
          <a:prstGeom prst="rect">
            <a:avLst/>
          </a:prstGeom>
          <a:solidFill>
            <a:srgbClr val="163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TextBox 7"/>
          <p:cNvSpPr txBox="1"/>
          <p:nvPr/>
        </p:nvSpPr>
        <p:spPr>
          <a:xfrm>
            <a:off x="-238125" y="0"/>
            <a:ext cx="13087349" cy="523220"/>
          </a:xfrm>
          <a:prstGeom prst="rect">
            <a:avLst/>
          </a:prstGeom>
          <a:noFill/>
        </p:spPr>
        <p:txBody>
          <a:bodyPr wrap="square" rtlCol="0">
            <a:spAutoFit/>
          </a:bodyPr>
          <a:lstStyle/>
          <a:p>
            <a:pPr algn="ctr"/>
            <a:r>
              <a:rPr lang="en-US" altLang="ko-KR" sz="2800" b="1" dirty="0">
                <a:solidFill>
                  <a:schemeClr val="bg1"/>
                </a:solidFill>
                <a:latin typeface="08서울남산체 B" panose="02020603020101020101" pitchFamily="18" charset="-127"/>
                <a:ea typeface="08서울남산체 B" panose="02020603020101020101" pitchFamily="18" charset="-127"/>
              </a:rPr>
              <a:t>COMPETITIVE-ADVANTAGE &amp; MARKETING-PLAN</a:t>
            </a:r>
            <a:endParaRPr lang="ko-KR" altLang="en-US" sz="2800" b="1" dirty="0">
              <a:solidFill>
                <a:schemeClr val="bg1"/>
              </a:solidFill>
              <a:latin typeface="08서울남산체 B" panose="02020603020101020101" pitchFamily="18" charset="-127"/>
              <a:ea typeface="08서울남산체 B" panose="02020603020101020101" pitchFamily="18" charset="-127"/>
            </a:endParaRPr>
          </a:p>
        </p:txBody>
      </p:sp>
      <p:sp>
        <p:nvSpPr>
          <p:cNvPr id="10" name="TextBox 9">
            <a:extLst>
              <a:ext uri="{FF2B5EF4-FFF2-40B4-BE49-F238E27FC236}">
                <a16:creationId xmlns:a16="http://schemas.microsoft.com/office/drawing/2014/main" id="{E2649579-8F15-47E7-99CF-C7D7D8ED3FB5}"/>
              </a:ext>
            </a:extLst>
          </p:cNvPr>
          <p:cNvSpPr txBox="1"/>
          <p:nvPr/>
        </p:nvSpPr>
        <p:spPr>
          <a:xfrm>
            <a:off x="340660" y="956043"/>
            <a:ext cx="9379881" cy="2939266"/>
          </a:xfrm>
          <a:prstGeom prst="rect">
            <a:avLst/>
          </a:prstGeom>
          <a:noFill/>
        </p:spPr>
        <p:txBody>
          <a:bodyPr wrap="square" rtlCol="0">
            <a:spAutoFit/>
          </a:bodyPr>
          <a:lstStyle/>
          <a:p>
            <a:pPr marL="285750" indent="-285750">
              <a:buFont typeface="Arial" panose="020B0604020202020204" pitchFamily="34" charset="0"/>
              <a:buChar char="•"/>
            </a:pPr>
            <a:r>
              <a:rPr lang="en-US" altLang="ko-KR" sz="2000" dirty="0">
                <a:ea typeface="08서울남산체 B" panose="02020603020101020101"/>
              </a:rPr>
              <a:t>Competitive Advantage</a:t>
            </a:r>
            <a:endParaRPr lang="en-US" altLang="ko-KR" dirty="0">
              <a:ea typeface="08서울남산체 B" panose="02020603020101020101"/>
            </a:endParaRPr>
          </a:p>
          <a:p>
            <a:pPr marL="742950" lvl="1" indent="-285750">
              <a:buFont typeface="Wingdings" panose="05000000000000000000" pitchFamily="2" charset="2"/>
              <a:buChar char="Ø"/>
            </a:pPr>
            <a:r>
              <a:rPr lang="en-US" altLang="ko-KR" sz="1500" dirty="0"/>
              <a:t>To continue uploading newly opened restaurants and cafes, I will receive a list of new stores using the NAVER </a:t>
            </a:r>
            <a:r>
              <a:rPr lang="en-US" altLang="ko-KR" sz="1500" dirty="0" err="1"/>
              <a:t>SmartPlace</a:t>
            </a:r>
            <a:r>
              <a:rPr lang="en-US" altLang="ko-KR" sz="1500" dirty="0"/>
              <a:t> API.</a:t>
            </a:r>
          </a:p>
          <a:p>
            <a:pPr marL="1257300" lvl="2" indent="-342900">
              <a:buFont typeface="+mj-lt"/>
              <a:buAutoNum type="arabicPeriod"/>
            </a:pPr>
            <a:r>
              <a:rPr lang="en-US" altLang="ko-KR" sz="1500" dirty="0" err="1"/>
              <a:t>Restaurnat</a:t>
            </a:r>
            <a:r>
              <a:rPr lang="en-US" altLang="ko-KR" sz="1500" dirty="0"/>
              <a:t> recommendation applications such as ‘Mango-plates’ provide objective and reliable information, so it's not easy to configure a business model. However, this app is easy to make money because there are parts to objectively evaluate and advertise.</a:t>
            </a:r>
          </a:p>
          <a:p>
            <a:pPr marL="1257300" lvl="2" indent="-342900">
              <a:buFont typeface="+mj-lt"/>
              <a:buAutoNum type="arabicPeriod"/>
            </a:pPr>
            <a:endParaRPr lang="en-US" altLang="ko-KR" sz="1500" dirty="0"/>
          </a:p>
          <a:p>
            <a:pPr marL="1257300" lvl="2" indent="-342900">
              <a:buFont typeface="+mj-lt"/>
              <a:buAutoNum type="arabicPeriod"/>
            </a:pPr>
            <a:r>
              <a:rPr lang="en-US" altLang="ko-KR" sz="1500" dirty="0"/>
              <a:t>As many young people, especially women, they visit new and private secret café, restaurant and beauty shops. So the effects of beauty and food services will be amplified.</a:t>
            </a:r>
          </a:p>
          <a:p>
            <a:pPr marL="1257300" lvl="2" indent="-342900">
              <a:buFont typeface="+mj-lt"/>
              <a:buAutoNum type="arabicPeriod"/>
            </a:pPr>
            <a:endParaRPr lang="en-US" altLang="ko-KR" sz="1500" dirty="0"/>
          </a:p>
          <a:p>
            <a:pPr marL="1257300" lvl="2" indent="-342900">
              <a:buFont typeface="+mj-lt"/>
              <a:buAutoNum type="arabicPeriod"/>
            </a:pPr>
            <a:r>
              <a:rPr lang="en-US" altLang="ko-KR" sz="1500" dirty="0"/>
              <a:t>Beauty stores often advertise on ‘Instagram’ or on their ‘</a:t>
            </a:r>
            <a:r>
              <a:rPr lang="en-US" altLang="ko-KR" sz="1500" dirty="0" err="1"/>
              <a:t>Naver</a:t>
            </a:r>
            <a:r>
              <a:rPr lang="en-US" altLang="ko-KR" sz="1500" dirty="0"/>
              <a:t> blogs’. Therefore, when creating a platform application that displays such information, there will be a lot of users.</a:t>
            </a:r>
            <a:endParaRPr lang="ko-KR" altLang="en-US" sz="1500" dirty="0">
              <a:ea typeface="08서울남산체 B" panose="02020603020101020101"/>
            </a:endParaRPr>
          </a:p>
        </p:txBody>
      </p:sp>
      <p:sp>
        <p:nvSpPr>
          <p:cNvPr id="9" name="TextBox 8">
            <a:extLst>
              <a:ext uri="{FF2B5EF4-FFF2-40B4-BE49-F238E27FC236}">
                <a16:creationId xmlns:a16="http://schemas.microsoft.com/office/drawing/2014/main" id="{5DCCF3D0-C214-47B8-8575-2E8DF3DCC0C7}"/>
              </a:ext>
            </a:extLst>
          </p:cNvPr>
          <p:cNvSpPr txBox="1"/>
          <p:nvPr/>
        </p:nvSpPr>
        <p:spPr>
          <a:xfrm>
            <a:off x="493060" y="3923352"/>
            <a:ext cx="9143933" cy="2523768"/>
          </a:xfrm>
          <a:prstGeom prst="rect">
            <a:avLst/>
          </a:prstGeom>
          <a:noFill/>
        </p:spPr>
        <p:txBody>
          <a:bodyPr wrap="square" rtlCol="0">
            <a:spAutoFit/>
          </a:bodyPr>
          <a:lstStyle/>
          <a:p>
            <a:pPr marL="285750" indent="-285750">
              <a:buFont typeface="Arial" panose="020B0604020202020204" pitchFamily="34" charset="0"/>
              <a:buChar char="•"/>
            </a:pPr>
            <a:r>
              <a:rPr lang="en-US" altLang="ko-KR" sz="2000" dirty="0">
                <a:ea typeface="08서울남산체 B" panose="02020603020101020101"/>
              </a:rPr>
              <a:t>Marketing Plan</a:t>
            </a:r>
            <a:endParaRPr lang="en-US" altLang="ko-KR" dirty="0">
              <a:ea typeface="08서울남산체 B" panose="02020603020101020101"/>
            </a:endParaRPr>
          </a:p>
          <a:p>
            <a:pPr marL="742950" lvl="1" indent="-285750">
              <a:buFont typeface="Wingdings" panose="05000000000000000000" pitchFamily="2" charset="2"/>
              <a:buChar char="Ø"/>
            </a:pPr>
            <a:r>
              <a:rPr lang="en-US" altLang="ko-KR" sz="1500" dirty="0"/>
              <a:t>As mentioned earlier, users are mainly young generations</a:t>
            </a:r>
            <a:r>
              <a:rPr lang="en-US" altLang="ko-KR" dirty="0"/>
              <a:t>. </a:t>
            </a:r>
          </a:p>
          <a:p>
            <a:pPr marL="1257300" lvl="2" indent="-342900">
              <a:buFont typeface="+mj-lt"/>
              <a:buAutoNum type="arabicPeriod"/>
            </a:pPr>
            <a:r>
              <a:rPr lang="en-US" altLang="ko-KR" sz="1500" dirty="0"/>
              <a:t>After offering bloggers and influencers, they will upload a post that allows young people to find more through applications, including useful and objective analysis sentences such as </a:t>
            </a:r>
            <a:r>
              <a:rPr lang="ko-KR" altLang="en-US" sz="1500" dirty="0"/>
              <a:t>＂요즘 떠오르는 신상 맛집</a:t>
            </a:r>
            <a:r>
              <a:rPr lang="en-US" altLang="ko-KR" sz="1500" dirty="0"/>
              <a:t>“ , “</a:t>
            </a:r>
            <a:r>
              <a:rPr lang="ko-KR" altLang="en-US" sz="1500" dirty="0"/>
              <a:t>분위기 깡패 신상 카페</a:t>
            </a:r>
            <a:r>
              <a:rPr lang="en-US" altLang="ko-KR" sz="1500" dirty="0"/>
              <a:t>”</a:t>
            </a:r>
            <a:r>
              <a:rPr lang="ko-KR" altLang="en-US" sz="1500" dirty="0"/>
              <a:t> </a:t>
            </a:r>
            <a:r>
              <a:rPr lang="en-US" altLang="ko-KR" sz="1500" dirty="0"/>
              <a:t>, and </a:t>
            </a:r>
            <a:r>
              <a:rPr lang="ko-KR" altLang="en-US" sz="1500" dirty="0"/>
              <a:t>＂방송 맛집 미리 </a:t>
            </a:r>
            <a:r>
              <a:rPr lang="ko-KR" altLang="en-US" sz="1500" dirty="0" err="1"/>
              <a:t>스포</a:t>
            </a:r>
            <a:r>
              <a:rPr lang="ko-KR" altLang="en-US" sz="1500" dirty="0"/>
              <a:t>＂</a:t>
            </a:r>
            <a:r>
              <a:rPr lang="en-US" altLang="ko-KR" sz="1500" dirty="0"/>
              <a:t> via social media sites such as ‘Instagram’, ‘Facebook, and ‘</a:t>
            </a:r>
            <a:r>
              <a:rPr lang="en-US" altLang="ko-KR" sz="1500" dirty="0" err="1"/>
              <a:t>Naver</a:t>
            </a:r>
            <a:r>
              <a:rPr lang="en-US" altLang="ko-KR" sz="1500" dirty="0"/>
              <a:t> Blog’.</a:t>
            </a:r>
          </a:p>
          <a:p>
            <a:pPr marL="1257300" lvl="2" indent="-342900">
              <a:buFont typeface="+mj-lt"/>
              <a:buAutoNum type="arabicPeriod"/>
            </a:pPr>
            <a:endParaRPr lang="en-US" altLang="ko-KR" sz="1500" dirty="0"/>
          </a:p>
          <a:p>
            <a:pPr marL="1257300" lvl="2" indent="-342900">
              <a:buFont typeface="+mj-lt"/>
              <a:buAutoNum type="arabicPeriod"/>
            </a:pPr>
            <a:r>
              <a:rPr lang="en-US" altLang="ko-KR" sz="1500" dirty="0"/>
              <a:t>A discount coupon is provided through negotiations with the store president.</a:t>
            </a:r>
          </a:p>
          <a:p>
            <a:pPr marL="1257300" lvl="2" indent="-342900">
              <a:buFont typeface="+mj-lt"/>
              <a:buAutoNum type="arabicPeriod"/>
            </a:pPr>
            <a:endParaRPr lang="en-US" altLang="ko-KR" sz="1500" dirty="0"/>
          </a:p>
          <a:p>
            <a:pPr marL="1257300" lvl="2" indent="-342900">
              <a:buFont typeface="+mj-lt"/>
              <a:buAutoNum type="arabicPeriod"/>
            </a:pPr>
            <a:r>
              <a:rPr lang="en-US" altLang="ko-KR" sz="1500" dirty="0"/>
              <a:t>A ‘cute B-class sentimental event’ will be held to target young people's tastes.</a:t>
            </a:r>
          </a:p>
        </p:txBody>
      </p:sp>
      <p:pic>
        <p:nvPicPr>
          <p:cNvPr id="1026" name="Picture 2">
            <a:extLst>
              <a:ext uri="{FF2B5EF4-FFF2-40B4-BE49-F238E27FC236}">
                <a16:creationId xmlns:a16="http://schemas.microsoft.com/office/drawing/2014/main" id="{03BCDC2B-1ECB-475E-9179-A3EEC5F0BD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20541" y="4910552"/>
            <a:ext cx="2450103" cy="1629318"/>
          </a:xfrm>
          <a:prstGeom prst="rect">
            <a:avLst/>
          </a:prstGeom>
          <a:noFill/>
          <a:extLst>
            <a:ext uri="{909E8E84-426E-40DD-AFC4-6F175D3DCCD1}">
              <a14:hiddenFill xmlns:a14="http://schemas.microsoft.com/office/drawing/2010/main">
                <a:solidFill>
                  <a:srgbClr val="FFFFFF"/>
                </a:solidFill>
              </a14:hiddenFill>
            </a:ext>
          </a:extLst>
        </p:spPr>
      </p:pic>
      <p:pic>
        <p:nvPicPr>
          <p:cNvPr id="2" name="그림 1">
            <a:extLst>
              <a:ext uri="{FF2B5EF4-FFF2-40B4-BE49-F238E27FC236}">
                <a16:creationId xmlns:a16="http://schemas.microsoft.com/office/drawing/2014/main" id="{31E07C92-E9EE-471A-BA96-A759BE2F66EF}"/>
              </a:ext>
            </a:extLst>
          </p:cNvPr>
          <p:cNvPicPr>
            <a:picLocks noChangeAspect="1"/>
          </p:cNvPicPr>
          <p:nvPr/>
        </p:nvPicPr>
        <p:blipFill rotWithShape="1">
          <a:blip r:embed="rId3"/>
          <a:srcRect l="18382" t="17778" r="18529" b="7083"/>
          <a:stretch/>
        </p:blipFill>
        <p:spPr>
          <a:xfrm>
            <a:off x="9658349" y="3192027"/>
            <a:ext cx="2533651" cy="1697406"/>
          </a:xfrm>
          <a:prstGeom prst="rect">
            <a:avLst/>
          </a:prstGeom>
        </p:spPr>
      </p:pic>
    </p:spTree>
    <p:extLst>
      <p:ext uri="{BB962C8B-B14F-4D97-AF65-F5344CB8AC3E}">
        <p14:creationId xmlns:p14="http://schemas.microsoft.com/office/powerpoint/2010/main" val="2970625598"/>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439</TotalTime>
  <Words>475</Words>
  <Application>Microsoft Office PowerPoint</Application>
  <PresentationFormat>와이드스크린</PresentationFormat>
  <Paragraphs>31</Paragraphs>
  <Slides>3</Slides>
  <Notes>0</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3</vt:i4>
      </vt:variant>
    </vt:vector>
  </HeadingPairs>
  <TitlesOfParts>
    <vt:vector size="8" baseType="lpstr">
      <vt:lpstr>08서울남산체 B</vt:lpstr>
      <vt:lpstr>맑은 고딕</vt:lpstr>
      <vt:lpstr>Arial</vt:lpstr>
      <vt:lpstr>Wingdings</vt:lpstr>
      <vt:lpstr>Office 테마</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현혜인</dc:creator>
  <cp:lastModifiedBy>LeeSungHo</cp:lastModifiedBy>
  <cp:revision>62</cp:revision>
  <dcterms:created xsi:type="dcterms:W3CDTF">2016-10-15T14:01:21Z</dcterms:created>
  <dcterms:modified xsi:type="dcterms:W3CDTF">2020-05-06T06:45:36Z</dcterms:modified>
</cp:coreProperties>
</file>

<file path=docProps/thumbnail.jpeg>
</file>